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5" r:id="rId3"/>
    <p:sldId id="271" r:id="rId4"/>
    <p:sldId id="272" r:id="rId5"/>
    <p:sldId id="273" r:id="rId6"/>
    <p:sldId id="274" r:id="rId7"/>
    <p:sldId id="275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85" d="100"/>
          <a:sy n="85" d="100"/>
        </p:scale>
        <p:origin x="62" y="77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5/20/2019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5/20/2019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 descr="An empty placeholder to add an image. Click on the placeholder and select the image that you wish to add.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zim.co.zw/2016/01/stem-students-public-schools-zimbabwe-offered-free-education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attcoaty.com/2013/03/23/youdecide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ko/%EC%A0%84%ED%99%94-%EB%AC%B8%EC%9D%98-%EC%97%B0%EB%9D%BD%EC%B2%98-%EC%82%AC%EC%97%85-%EC%A0%84%ED%99%94-%EB%B2%88%ED%98%B8-%EC%A7%80%EC%9B%90-%EC%84%9C%EB%B9%84%EC%8A%A4-1460517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STEM Academy Information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Incoming Freshmen (Class of 2023)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STEM Academy</a:t>
            </a:r>
            <a:endParaRPr sz="6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Why STEM Academy?</a:t>
            </a:r>
            <a:endParaRPr sz="4800" dirty="0"/>
          </a:p>
          <a:p>
            <a:r>
              <a:rPr lang="en-US" sz="4800" dirty="0"/>
              <a:t>Classification of STEM Students</a:t>
            </a:r>
            <a:endParaRPr sz="4800" dirty="0"/>
          </a:p>
          <a:p>
            <a:r>
              <a:rPr lang="en-US" sz="4800" dirty="0"/>
              <a:t>College Knowledge</a:t>
            </a:r>
          </a:p>
          <a:p>
            <a:r>
              <a:rPr lang="en-US" sz="4800" dirty="0"/>
              <a:t>Student Choice</a:t>
            </a:r>
          </a:p>
          <a:p>
            <a:r>
              <a:rPr lang="en-US" sz="4800" dirty="0"/>
              <a:t>Contact Information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5800" y="433387"/>
            <a:ext cx="3122613" cy="1828800"/>
          </a:xfrm>
        </p:spPr>
        <p:txBody>
          <a:bodyPr>
            <a:normAutofit/>
          </a:bodyPr>
          <a:lstStyle/>
          <a:p>
            <a:r>
              <a:rPr lang="en-US" sz="4000" b="1" dirty="0"/>
              <a:t>Why STEM Academy?</a:t>
            </a:r>
          </a:p>
        </p:txBody>
      </p:sp>
      <p:pic>
        <p:nvPicPr>
          <p:cNvPr id="10" name="Content Placeholder 9" descr="A close up of a device&#10;&#10;Description automatically generated">
            <a:extLst>
              <a:ext uri="{FF2B5EF4-FFF2-40B4-BE49-F238E27FC236}">
                <a16:creationId xmlns:a16="http://schemas.microsoft.com/office/drawing/2014/main" xmlns="" id="{433E4921-65DD-440A-84E9-0B9EADF7F0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103313" y="2262187"/>
            <a:ext cx="5715000" cy="2333625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EE4A0D3C-CAD7-4566-A230-4D3882631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5864" y="2514598"/>
            <a:ext cx="3124161" cy="2590801"/>
          </a:xfrm>
        </p:spPr>
        <p:txBody>
          <a:bodyPr>
            <a:normAutofit/>
          </a:bodyPr>
          <a:lstStyle/>
          <a:p>
            <a:r>
              <a:rPr lang="en-US" sz="2000" dirty="0"/>
              <a:t>High demand, high wage jobs require STEM skills</a:t>
            </a:r>
          </a:p>
          <a:p>
            <a:endParaRPr lang="en-US" sz="2000" dirty="0"/>
          </a:p>
          <a:p>
            <a:r>
              <a:rPr lang="en-US" sz="2000" dirty="0"/>
              <a:t>Opportunity to earn college credits in high school</a:t>
            </a:r>
          </a:p>
          <a:p>
            <a:endParaRPr lang="en-US" sz="2000" dirty="0"/>
          </a:p>
          <a:p>
            <a:r>
              <a:rPr lang="en-US" sz="2000" dirty="0"/>
              <a:t>Opportunity to be challenged</a:t>
            </a:r>
          </a:p>
        </p:txBody>
      </p:sp>
    </p:spTree>
    <p:extLst>
      <p:ext uri="{BB962C8B-B14F-4D97-AF65-F5344CB8AC3E}">
        <p14:creationId xmlns:p14="http://schemas.microsoft.com/office/powerpoint/2010/main" val="147584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STEM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D0C551-5DF1-4424-9EDE-C51573B6C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STEM60</a:t>
            </a:r>
            <a:r>
              <a:rPr lang="en-US" dirty="0"/>
              <a:t> – STEM Academy students seeking an associate degree</a:t>
            </a:r>
          </a:p>
          <a:p>
            <a:pPr lvl="1"/>
            <a:r>
              <a:rPr lang="en-US" dirty="0"/>
              <a:t>Degree is an Interdisciplinary degree with a STEM focus</a:t>
            </a:r>
          </a:p>
          <a:p>
            <a:pPr lvl="1"/>
            <a:r>
              <a:rPr lang="en-US" dirty="0"/>
              <a:t>Requires students to attend courses at Central Texas College in 11</a:t>
            </a:r>
            <a:r>
              <a:rPr lang="en-US" baseline="30000" dirty="0"/>
              <a:t>th</a:t>
            </a:r>
            <a:r>
              <a:rPr lang="en-US" dirty="0"/>
              <a:t> &amp; 12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  <a:p>
            <a:pPr lvl="1"/>
            <a:r>
              <a:rPr lang="en-US" dirty="0"/>
              <a:t>Requires all 9</a:t>
            </a:r>
            <a:r>
              <a:rPr lang="en-US" baseline="30000" dirty="0"/>
              <a:t>th</a:t>
            </a:r>
            <a:r>
              <a:rPr lang="en-US" dirty="0"/>
              <a:t> graders to take a PATH/Dual Credit Learning Framework course</a:t>
            </a:r>
          </a:p>
          <a:p>
            <a:pPr lvl="1"/>
            <a:r>
              <a:rPr lang="en-US" dirty="0"/>
              <a:t>Has milestones that students must meet to continue each year.</a:t>
            </a:r>
          </a:p>
          <a:p>
            <a:r>
              <a:rPr lang="en-US" b="1" dirty="0"/>
              <a:t>STEM42</a:t>
            </a:r>
            <a:r>
              <a:rPr lang="en-US" dirty="0"/>
              <a:t> – STEM Academy students seeking 42 college credit hours from the approved Core 42 curriculum list with CTC. </a:t>
            </a:r>
          </a:p>
          <a:p>
            <a:r>
              <a:rPr lang="en-US" b="1" dirty="0"/>
              <a:t>STEM30</a:t>
            </a:r>
            <a:r>
              <a:rPr lang="en-US" dirty="0"/>
              <a:t> – STEM Academy students seeking 30 college credit hours from the approved Core 42 curriculum list with CTC. </a:t>
            </a:r>
          </a:p>
          <a:p>
            <a:r>
              <a:rPr lang="en-US" b="1" dirty="0"/>
              <a:t>STEM</a:t>
            </a:r>
            <a:r>
              <a:rPr lang="en-US" dirty="0"/>
              <a:t> – STEM Academy students who are seeking less than 30 college credit hours (or none at all) .</a:t>
            </a:r>
          </a:p>
        </p:txBody>
      </p:sp>
    </p:spTree>
    <p:extLst>
      <p:ext uri="{BB962C8B-B14F-4D97-AF65-F5344CB8AC3E}">
        <p14:creationId xmlns:p14="http://schemas.microsoft.com/office/powerpoint/2010/main" val="215988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261165-F757-4C79-BA54-CAFEF4C7D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Knowledge in High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425EF5-C685-4B56-9034-CD18CC0D1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150% Rule &amp; Financial Aid</a:t>
            </a:r>
          </a:p>
          <a:p>
            <a:pPr lvl="1"/>
            <a:r>
              <a:rPr lang="en-US" dirty="0"/>
              <a:t>Financial Aid is suspended after a student attempts 150% of the college credits required for their degree.  For example, if the degree requires 60 credit hours, the student will lose financial aid if they attempt more than 90 credit hours.</a:t>
            </a:r>
          </a:p>
          <a:p>
            <a:r>
              <a:rPr lang="en-US" b="1" dirty="0"/>
              <a:t>Repeating Courses</a:t>
            </a:r>
          </a:p>
          <a:p>
            <a:pPr lvl="1"/>
            <a:r>
              <a:rPr lang="en-US" dirty="0"/>
              <a:t>Tuition changes to the “Out of State” tuition rate if the student is challenging a college course for the 3</a:t>
            </a:r>
            <a:r>
              <a:rPr lang="en-US" baseline="30000" dirty="0"/>
              <a:t>rd</a:t>
            </a:r>
            <a:r>
              <a:rPr lang="en-US" dirty="0"/>
              <a:t> time.</a:t>
            </a:r>
          </a:p>
          <a:p>
            <a:r>
              <a:rPr lang="en-US" b="1" dirty="0"/>
              <a:t>Transferability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All college courses do not transfer to every college/university.  </a:t>
            </a:r>
          </a:p>
          <a:p>
            <a:pPr lvl="1"/>
            <a:r>
              <a:rPr lang="en-US" dirty="0"/>
              <a:t>Take college courses with a specific goal and plan in mind.</a:t>
            </a:r>
          </a:p>
        </p:txBody>
      </p:sp>
    </p:spTree>
    <p:extLst>
      <p:ext uri="{BB962C8B-B14F-4D97-AF65-F5344CB8AC3E}">
        <p14:creationId xmlns:p14="http://schemas.microsoft.com/office/powerpoint/2010/main" val="3661180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685800"/>
            <a:ext cx="3122613" cy="1828800"/>
          </a:xfrm>
        </p:spPr>
        <p:txBody>
          <a:bodyPr>
            <a:normAutofit/>
          </a:bodyPr>
          <a:lstStyle/>
          <a:p>
            <a:r>
              <a:rPr lang="en-US" sz="4000" b="1" dirty="0"/>
              <a:t>Student Choice</a:t>
            </a:r>
          </a:p>
        </p:txBody>
      </p:sp>
      <p:pic>
        <p:nvPicPr>
          <p:cNvPr id="6" name="Content Placeholder 5" descr="A picture containing indoor&#10;&#10;Description automatically generated">
            <a:extLst>
              <a:ext uri="{FF2B5EF4-FFF2-40B4-BE49-F238E27FC236}">
                <a16:creationId xmlns:a16="http://schemas.microsoft.com/office/drawing/2014/main" xmlns="" id="{54ED169A-1B05-4BC4-A490-81475CCCE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903413" y="1371600"/>
            <a:ext cx="3581400" cy="3581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6601" y="2819400"/>
            <a:ext cx="4038600" cy="3124200"/>
          </a:xfrm>
        </p:spPr>
        <p:txBody>
          <a:bodyPr>
            <a:normAutofit/>
          </a:bodyPr>
          <a:lstStyle/>
          <a:p>
            <a:r>
              <a:rPr lang="en-US" sz="2000" dirty="0"/>
              <a:t>The decision is yours.  We want to be as flexible as we can be to afford every student the opportunities provided through our STEM Academy.</a:t>
            </a:r>
          </a:p>
          <a:p>
            <a:endParaRPr lang="en-US" sz="2000" dirty="0"/>
          </a:p>
          <a:p>
            <a:r>
              <a:rPr lang="en-US" sz="2000" dirty="0"/>
              <a:t>Review your course requests for 9</a:t>
            </a:r>
            <a:r>
              <a:rPr lang="en-US" sz="2000" baseline="30000" dirty="0"/>
              <a:t>th</a:t>
            </a:r>
            <a:r>
              <a:rPr lang="en-US" sz="2000" dirty="0"/>
              <a:t> grade.</a:t>
            </a:r>
          </a:p>
          <a:p>
            <a:endParaRPr lang="en-US" sz="2000" dirty="0"/>
          </a:p>
          <a:p>
            <a:r>
              <a:rPr lang="en-US" sz="2000" dirty="0"/>
              <a:t>Visit with your counselor if you want to make a change.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3232560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8600" y="609600"/>
            <a:ext cx="3127248" cy="1828800"/>
          </a:xfrm>
        </p:spPr>
        <p:txBody>
          <a:bodyPr/>
          <a:lstStyle/>
          <a:p>
            <a:r>
              <a:rPr lang="en-US" dirty="0"/>
              <a:t>Contact Information</a:t>
            </a:r>
          </a:p>
        </p:txBody>
      </p:sp>
      <p:pic>
        <p:nvPicPr>
          <p:cNvPr id="6" name="Picture Placeholder 5" descr="A close up of a sign&#10;&#10;Description automatically generated">
            <a:extLst>
              <a:ext uri="{FF2B5EF4-FFF2-40B4-BE49-F238E27FC236}">
                <a16:creationId xmlns:a16="http://schemas.microsoft.com/office/drawing/2014/main" xmlns="" id="{C42F0A6A-7B5A-4E39-BB40-59ED69700E3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8581" b="858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542" y="2590800"/>
            <a:ext cx="3937457" cy="320039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000" dirty="0"/>
              <a:t>Harker Heights HS Counselors</a:t>
            </a:r>
          </a:p>
          <a:p>
            <a:r>
              <a:rPr lang="en-US" sz="2000" dirty="0"/>
              <a:t>(254) 336-0800</a:t>
            </a:r>
          </a:p>
          <a:p>
            <a:endParaRPr lang="en-US" sz="2000" dirty="0"/>
          </a:p>
          <a:p>
            <a:r>
              <a:rPr lang="en-US" sz="2000" dirty="0"/>
              <a:t>STEM Director (Cynthia Hodges)</a:t>
            </a:r>
          </a:p>
          <a:p>
            <a:r>
              <a:rPr lang="en-US" sz="2000" dirty="0"/>
              <a:t>(254) 336-7837</a:t>
            </a:r>
          </a:p>
          <a:p>
            <a:endParaRPr lang="en-US" sz="2000" dirty="0"/>
          </a:p>
          <a:p>
            <a:r>
              <a:rPr lang="en-US" sz="2000" dirty="0"/>
              <a:t>Chief Officer- College, Career &amp; Military Readiness (Nancy Duran)</a:t>
            </a:r>
          </a:p>
          <a:p>
            <a:r>
              <a:rPr lang="en-US" sz="2000" dirty="0"/>
              <a:t>(254)336-3807</a:t>
            </a:r>
          </a:p>
          <a:p>
            <a:endParaRPr lang="en-US" dirty="0"/>
          </a:p>
          <a:p>
            <a:endParaRPr lang="en-US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7640680"/>
      </p:ext>
    </p:extLst>
  </p:cSld>
  <p:clrMapOvr>
    <a:masterClrMapping/>
  </p:clrMapOvr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901026.potx" id="{FD85E87A-7813-4F67-9E59-69B5487A1910}" vid="{BDF94C36-3ACF-4CF1-939F-F4211E6D666F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technology circuit board design presentation (widescreen)</Template>
  <TotalTime>413</TotalTime>
  <Words>360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Candara</vt:lpstr>
      <vt:lpstr>Consolas</vt:lpstr>
      <vt:lpstr>Tech Computer 16x9</vt:lpstr>
      <vt:lpstr>STEM Academy Information</vt:lpstr>
      <vt:lpstr>STEM Academy</vt:lpstr>
      <vt:lpstr>Why STEM Academy?</vt:lpstr>
      <vt:lpstr>Classification of STEM Students</vt:lpstr>
      <vt:lpstr>College Knowledge in High School</vt:lpstr>
      <vt:lpstr>Student Choice</vt:lpstr>
      <vt:lpstr>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 Academy Information</dc:title>
  <dc:creator>Duran, Nancy K</dc:creator>
  <cp:lastModifiedBy>Shultz, Kimberly</cp:lastModifiedBy>
  <cp:revision>5</cp:revision>
  <cp:lastPrinted>2019-05-15T19:54:10Z</cp:lastPrinted>
  <dcterms:created xsi:type="dcterms:W3CDTF">2019-05-15T13:04:20Z</dcterms:created>
  <dcterms:modified xsi:type="dcterms:W3CDTF">2019-05-20T13:54:29Z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